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9FEE2F-3B5E-49BE-B8DC-7F4ACF33754A}">
  <a:tblStyle styleId="{BF9FEE2F-3B5E-49BE-B8DC-7F4ACF33754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cbb8f38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cbb8f38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cca3e6a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cca3e6a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cbb8f38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cbb8f38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cca3e6a2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cca3e6a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cbb8f3816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cbb8f3816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cca3e6a2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cca3e6a2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cca3e6a2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cca3e6a2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ca3e6a2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ca3e6a2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cca3e6a2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cca3e6a2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cca3e6a2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cca3e6a2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cbb8f381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cbb8f381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ca3e6a2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ca3e6a2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cbb8f3816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cbb8f3816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cca3e6a2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cca3e6a2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cca3e6a2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cca3e6a2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aleckicoa.com/demo-apps/cifar-10" TargetMode="External"/><Relationship Id="rId4" Type="http://schemas.openxmlformats.org/officeDocument/2006/relationships/hyperlink" Target="https://maleckicoa.com/demo-apps/cifar-10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069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/>
              <a:t>Deep Learning - Image Classification with CNN Project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Group 1 </a:t>
            </a:r>
            <a:endParaRPr sz="2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658422"/>
            <a:ext cx="76881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 Eduarda de Mello Oliveira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Khushboo Shrivastava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Ramzi Ben Meftah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Aleksa Mihajlovic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595400" y="1806450"/>
            <a:ext cx="54426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Taking out the last Dense layer, because it was for originally trained for ImageNet’s 1000 classes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pretrained weights from training on the ImageNet dataset (1.2 million images, 1000 classes)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original MobileNetV2 expects 224×224 inputs (ImageNet standard). We can safely resize CIFAR-10 images (32×32 → 96×96) so that the model still works, while saving memory. It doesn’t work with 32x32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00" y="1930400"/>
            <a:ext cx="1669275" cy="7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08" y="2926860"/>
            <a:ext cx="4607473" cy="1100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98" y="4229975"/>
            <a:ext cx="2936302" cy="85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648700" y="4477925"/>
            <a:ext cx="289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training the Model in 2 </a:t>
            </a: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5374950" y="3110017"/>
            <a:ext cx="2555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Stopping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17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Reducing the LR if loss doesn’t </a:t>
            </a: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26" y="1853850"/>
            <a:ext cx="3359706" cy="3137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075" y="1853850"/>
            <a:ext cx="3455615" cy="313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25" y="1960750"/>
            <a:ext cx="3244164" cy="298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825" y="2693825"/>
            <a:ext cx="2662099" cy="42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07" y="1853850"/>
            <a:ext cx="3672075" cy="3208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graphicFrame>
        <p:nvGraphicFramePr>
          <p:cNvPr id="180" name="Google Shape;180;p26"/>
          <p:cNvGraphicFramePr/>
          <p:nvPr/>
        </p:nvGraphicFramePr>
        <p:xfrm>
          <a:off x="729450" y="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{BF9FEE2F-3B5E-49BE-B8DC-7F4ACF33754A}</a:tableStyleId>
              </a:tblPr>
              <a:tblGrid>
                <a:gridCol w="3420450"/>
                <a:gridCol w="1607900"/>
                <a:gridCol w="1110925"/>
                <a:gridCol w="1549425"/>
              </a:tblGrid>
              <a:tr h="10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Model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Test Accuracy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Test Loss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Training Time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6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Custom CNN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86.65%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0.44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~1 hour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9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MobileNetV2 (Transfer Learning)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90</a:t>
                      </a:r>
                      <a:r>
                        <a:rPr b="1" lang="en-GB" sz="1200"/>
                        <a:t>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0.30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~</a:t>
                      </a:r>
                      <a:r>
                        <a:rPr b="1" lang="en-GB" sz="1200"/>
                        <a:t> 2 hour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499050" y="1964775"/>
            <a:ext cx="2956200" cy="3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https://maleckicoa.com/demo-apps/cifar-1</a:t>
            </a:r>
            <a:r>
              <a:rPr b="1" lang="en-GB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550" y="2427600"/>
            <a:ext cx="1973724" cy="2442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100" y="2409300"/>
            <a:ext cx="2454125" cy="247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5121400" y="1955625"/>
            <a:ext cx="2891700" cy="3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https://g1-project-classifier.streamlit.app/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1114650" y="2156375"/>
            <a:ext cx="69147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preprocessing and augmentation are essential to avoid overfitting.</a:t>
            </a:r>
            <a:b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Transfer Learning can significantly improve results, but at a computational cost.</a:t>
            </a:r>
            <a:b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Optimization techniques (Early Stopping, LR scheduling, Dropout, L2) were crucial for stability.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Overview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2048300" y="2256400"/>
            <a:ext cx="53988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We trained two deep learning models to classify images from the </a:t>
            </a:r>
            <a:r>
              <a:rPr b="1" lang="en-GB" sz="1100"/>
              <a:t>CIFAR-10</a:t>
            </a:r>
            <a:r>
              <a:rPr lang="en-GB" sz="1100"/>
              <a:t> dataset.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Model 1: A </a:t>
            </a:r>
            <a:r>
              <a:rPr b="1" lang="en-GB" sz="1100"/>
              <a:t>custom CNN</a:t>
            </a:r>
            <a:r>
              <a:rPr lang="en-GB" sz="1100"/>
              <a:t> built and trained from scratch - Test Acc </a:t>
            </a:r>
            <a:r>
              <a:rPr b="1" lang="en-GB" sz="1200"/>
              <a:t>~ 87%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Model 2: A </a:t>
            </a:r>
            <a:r>
              <a:rPr b="1" lang="en-GB" sz="1100"/>
              <a:t>Transfer Learning</a:t>
            </a:r>
            <a:r>
              <a:rPr lang="en-GB" sz="1100"/>
              <a:t> model using </a:t>
            </a:r>
            <a:r>
              <a:rPr b="1" lang="en-GB" sz="1100"/>
              <a:t>MobileNetV2</a:t>
            </a:r>
            <a:r>
              <a:rPr lang="en-GB" sz="1100"/>
              <a:t> pretrained on ImageNet </a:t>
            </a:r>
            <a:r>
              <a:rPr lang="en-GB" sz="1100"/>
              <a:t>- Test Acc </a:t>
            </a:r>
            <a:r>
              <a:rPr b="1" lang="en-GB" sz="1200"/>
              <a:t>~ 90%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MobileNetV2 achieved higher accuracy</a:t>
            </a:r>
            <a:r>
              <a:rPr lang="en-GB" sz="1100"/>
              <a:t>, but required significantly more training time.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729450" y="1853850"/>
            <a:ext cx="46146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CIFAR-10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60,000 images (32×32 RGB)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10 classes (e.g., airplane, dog, ship, etc.)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50,000 training images, 10,000 test images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853850"/>
            <a:ext cx="3647200" cy="27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729450" y="1941975"/>
            <a:ext cx="38427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/>
              <a:t>Key Steps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Normalization:</a:t>
            </a:r>
            <a:r>
              <a:rPr lang="en-GB" sz="1100"/>
              <a:t> Pixel values scaled from </a:t>
            </a:r>
            <a:r>
              <a:rPr b="1" lang="en-GB" sz="1100"/>
              <a:t>0–255 → 0–1</a:t>
            </a:r>
            <a:r>
              <a:rPr lang="en-GB" sz="1100"/>
              <a:t> using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rescale=1./255</a:t>
            </a:r>
            <a:r>
              <a:rPr lang="en-GB" sz="1100"/>
              <a:t>.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Label Encoding:</a:t>
            </a:r>
            <a:r>
              <a:rPr lang="en-GB" sz="1100"/>
              <a:t> Converted labels to </a:t>
            </a:r>
            <a:r>
              <a:rPr b="1" lang="en-GB" sz="1100"/>
              <a:t>one-hot vectors</a:t>
            </a:r>
            <a:r>
              <a:rPr lang="en-GB" sz="1100"/>
              <a:t> for categorical cross-entropy training.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Augmentation:</a:t>
            </a:r>
            <a:r>
              <a:rPr lang="en-GB" sz="1100"/>
              <a:t> Applied only to the </a:t>
            </a:r>
            <a:r>
              <a:rPr b="1" lang="en-GB" sz="1100"/>
              <a:t>training data</a:t>
            </a:r>
            <a:r>
              <a:rPr lang="en-GB" sz="1100"/>
              <a:t> to increase variability and reduce overfitting:</a:t>
            </a:r>
            <a:br>
              <a:rPr lang="en-GB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Rotation (up to 15°)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Width and height shifts (10%)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Horizontal flip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Zoom (10%</a:t>
            </a:r>
            <a:r>
              <a:rPr lang="en-GB" sz="1100"/>
              <a:t>)</a:t>
            </a:r>
            <a:endParaRPr b="1" sz="1100"/>
          </a:p>
        </p:txBody>
      </p:sp>
      <p:sp>
        <p:nvSpPr>
          <p:cNvPr id="107" name="Google Shape;107;p16"/>
          <p:cNvSpPr txBox="1"/>
          <p:nvPr/>
        </p:nvSpPr>
        <p:spPr>
          <a:xfrm>
            <a:off x="4572000" y="1853850"/>
            <a:ext cx="38427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/>
              <a:t>Purpose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Improve generalization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Reduce overfitting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Standardize input distribution</a:t>
            </a:r>
            <a:endParaRPr b="1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50" y="2175025"/>
            <a:ext cx="4267050" cy="188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862" y="2243875"/>
            <a:ext cx="2847165" cy="18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Architecture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729450" y="1853850"/>
            <a:ext cx="38427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/>
              <a:t>Model Overview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Input:</a:t>
            </a:r>
            <a:r>
              <a:rPr lang="en-GB" sz="1100"/>
              <a:t> 32×32 RGB images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Feature Extraction:</a:t>
            </a:r>
            <a:br>
              <a:rPr b="1" lang="en-GB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Multiple </a:t>
            </a:r>
            <a:r>
              <a:rPr b="1" lang="en-GB" sz="1100"/>
              <a:t>Conv2D + ReLU</a:t>
            </a:r>
            <a:r>
              <a:rPr lang="en-GB" sz="1100"/>
              <a:t> blocks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 sz="1100"/>
              <a:t>Batch Normalization</a:t>
            </a:r>
            <a:r>
              <a:rPr lang="en-GB" sz="1100"/>
              <a:t> to stabilize training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 sz="1100"/>
              <a:t>MaxPooling</a:t>
            </a:r>
            <a:r>
              <a:rPr lang="en-GB" sz="1100"/>
              <a:t> to reduce spatial dimensions</a:t>
            </a:r>
            <a:br>
              <a:rPr lang="en-GB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Global Feature Aggregation:</a:t>
            </a:r>
            <a:br>
              <a:rPr b="1" lang="en-GB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 sz="1100"/>
              <a:t>Global Average Pooling</a:t>
            </a:r>
            <a:r>
              <a:rPr lang="en-GB" sz="1100"/>
              <a:t> (reduces overfitting vs Flatten)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735475" y="1853850"/>
            <a:ext cx="38427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Classification Head:</a:t>
            </a:r>
            <a:br>
              <a:rPr b="1" lang="en-GB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Dense layer with </a:t>
            </a:r>
            <a:r>
              <a:rPr b="1" lang="en-GB" sz="1100"/>
              <a:t>ReLU</a:t>
            </a:r>
            <a:r>
              <a:rPr lang="en-GB" sz="1100"/>
              <a:t> + </a:t>
            </a:r>
            <a:r>
              <a:rPr b="1" lang="en-GB" sz="1100"/>
              <a:t>Dropout (0.5)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 sz="1100"/>
              <a:t>Softmax</a:t>
            </a:r>
            <a:r>
              <a:rPr lang="en-GB" sz="1100"/>
              <a:t> output layer for 10 CIFAR-10 classes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Architecture</a:t>
            </a:r>
            <a:endParaRPr/>
          </a:p>
        </p:txBody>
      </p:sp>
      <p:pic>
        <p:nvPicPr>
          <p:cNvPr id="127" name="Google Shape;127;p19" title="architecture_7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25" y="1898300"/>
            <a:ext cx="1930625" cy="2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850" y="1853850"/>
            <a:ext cx="304847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Techniques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2215502"/>
            <a:ext cx="38445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688"/>
              <a:buNone/>
            </a:pPr>
            <a:r>
              <a:rPr b="1" lang="en-GB" sz="12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Optimization Strategies Used</a:t>
            </a:r>
            <a:endParaRPr b="1" sz="12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Adam Optimizer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Normalization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(0.5)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Regularization</a:t>
            </a:r>
            <a:endParaRPr sz="1212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572000" y="2544593"/>
            <a:ext cx="37890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Stopping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Char char="●"/>
            </a:pPr>
            <a:r>
              <a:rPr b="1"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ReduceLROnPlateau</a:t>
            </a:r>
            <a:br>
              <a:rPr lang="en-GB" sz="10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1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892158" y="1980250"/>
            <a:ext cx="3427800" cy="26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503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Model: 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MobileNet V2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2018 by Google for devices 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l</a:t>
            </a: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ightweight compute power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(55 Layers) —-&gt;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Added Layers: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Model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GlobalAveragePooling2D()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Dropout(0.4)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Dense(256, activation='relu')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Dropout(0.4)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03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Dense(10, activation='softmax')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419" y="1572875"/>
            <a:ext cx="2988864" cy="189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950" y="3608418"/>
            <a:ext cx="2988877" cy="14079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